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23258908"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showGuides="1">
      <p:cViewPr varScale="1">
        <p:scale>
          <a:sx n="92" d="100"/>
          <a:sy n="92" d="100"/>
        </p:scale>
        <p:origin x="48" y="27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E66FF-9847-4292-9840-72C344B6A1D1}" type="datetimeFigureOut">
              <a:rPr lang="de-DE" smtClean="0"/>
              <a:t>21.05.2021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3E34E-D8F8-434D-90B6-E0931154B3EC}" type="slidenum">
              <a:rPr lang="de-DE" smtClean="0"/>
              <a:t>‹Nr.›</a:t>
            </a:fld>
            <a:endParaRPr lang="de-DE"/>
          </a:p>
        </p:txBody>
      </p:sp>
    </p:spTree>
    <p:extLst>
      <p:ext uri="{BB962C8B-B14F-4D97-AF65-F5344CB8AC3E}">
        <p14:creationId xmlns:p14="http://schemas.microsoft.com/office/powerpoint/2010/main" val="174423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0" i="0" dirty="0">
                <a:solidFill>
                  <a:srgbClr val="2F2F2F"/>
                </a:solidFill>
                <a:effectLst/>
                <a:latin typeface="Segoe UI" panose="020B0502040204020203" pitchFamily="34" charset="0"/>
              </a:rPr>
              <a:t>Zu der Säule rechts:</a:t>
            </a:r>
          </a:p>
          <a:p>
            <a:r>
              <a:rPr lang="de-DE" b="0" i="0" dirty="0">
                <a:solidFill>
                  <a:srgbClr val="2F2F2F"/>
                </a:solidFill>
                <a:effectLst/>
                <a:latin typeface="Segoe UI" panose="020B0502040204020203" pitchFamily="34" charset="0"/>
              </a:rPr>
              <a:t>Um die Daten der Kund*innen vor fremden Zugriffen zu schützen, ist Microsoft bereits vor US-Gerichte gezogen – seit 2013 insgesamt viermal. Das erste Urteil 2014 hat Microsofts Rechtsauffassung bestätigt, Informationen über die Anzahl und Arten von Anfragen zur Strafverfolgung zu veröffentlichen, wie Microsoft das im Transparency-Report tut. Mit der zweiten Klage hat Microsoft erreicht, dass Behörden auf der Suche nach Informationen diese bevorzugt bei den Besitzer*innen der Daten einholen, nicht bei den Cloud-Providern. Mit der dritten Klage ist Microsoft gegen die Geheimhaltungsvorschriften vorgegangen, die Microsoft verboten hätten, unsere Kund*innen über Anfragen der Behörden zu informieren. Als Konsequenz der Klage hat das Justizministerium in den USA den Umfang seiner Geheimhaltungsanträge deutlich reduziert. Die vierte Klage schließlich stellt die Praxis der USA infrage, Durchsuchungsbefehle für Server auszustellen, die außerhalb des Landes stehen. Microsoft ist überzeugt, dass Menschen in anderen Ländern das Recht haben, ihre Daten mit nationalen Gesetzen vor dem Zugriff Dritter zu schützen.</a:t>
            </a:r>
            <a:endParaRPr lang="de-DE" dirty="0"/>
          </a:p>
        </p:txBody>
      </p:sp>
      <p:sp>
        <p:nvSpPr>
          <p:cNvPr id="4" name="Foliennummernplatzhalter 3"/>
          <p:cNvSpPr>
            <a:spLocks noGrp="1"/>
          </p:cNvSpPr>
          <p:nvPr>
            <p:ph type="sldNum" sz="quarter" idx="5"/>
          </p:nvPr>
        </p:nvSpPr>
        <p:spPr/>
        <p:txBody>
          <a:bodyPr/>
          <a:lstStyle/>
          <a:p>
            <a:fld id="{00E7FC9A-5367-4F89-9CA0-3597A2206499}" type="slidenum">
              <a:rPr lang="de-DE" smtClean="0"/>
              <a:t>1</a:t>
            </a:fld>
            <a:endParaRPr lang="de-DE"/>
          </a:p>
        </p:txBody>
      </p:sp>
    </p:spTree>
    <p:extLst>
      <p:ext uri="{BB962C8B-B14F-4D97-AF65-F5344CB8AC3E}">
        <p14:creationId xmlns:p14="http://schemas.microsoft.com/office/powerpoint/2010/main" val="697938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6277ED-0D3F-424C-98C0-42D26AFAC2E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9DC0E5C-7DD1-4128-A937-838F1CD394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B7CD50F-DA1C-4695-8F16-FCD1506CF95A}"/>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5" name="Fußzeilenplatzhalter 4">
            <a:extLst>
              <a:ext uri="{FF2B5EF4-FFF2-40B4-BE49-F238E27FC236}">
                <a16:creationId xmlns:a16="http://schemas.microsoft.com/office/drawing/2014/main" id="{57A85A1C-BB45-44F0-98FD-089E517D90F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A4EAACC-4A22-41E8-8BB3-09BF2D3F4158}"/>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386477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4EB918-7F18-4056-9B00-33E9CEE3E64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E639C00-4746-43EF-AE3C-88452E73049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2905D13-580B-45AA-9115-07D00CF6FF94}"/>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5" name="Fußzeilenplatzhalter 4">
            <a:extLst>
              <a:ext uri="{FF2B5EF4-FFF2-40B4-BE49-F238E27FC236}">
                <a16:creationId xmlns:a16="http://schemas.microsoft.com/office/drawing/2014/main" id="{6F79A04F-5DCE-4B01-9250-280657041A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34B5074-6C51-42D4-990B-115655854D0C}"/>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378534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E831449-D364-44ED-8EA2-8D6CC9C5188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F4F8E35-8226-4600-85AD-C03CEE326B5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DDE6993-4B70-4E01-A35C-BA811236DA59}"/>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5" name="Fußzeilenplatzhalter 4">
            <a:extLst>
              <a:ext uri="{FF2B5EF4-FFF2-40B4-BE49-F238E27FC236}">
                <a16:creationId xmlns:a16="http://schemas.microsoft.com/office/drawing/2014/main" id="{97CF026E-9BF7-46C8-8D37-CE97FFFCA2D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7529966-F597-4EAB-89CE-5A8394AFF699}"/>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140008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F0050-69DD-4D1A-8694-22671B62E37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F525819-8BF7-4CA3-897D-8E2AFCA855B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2ACF7A8-A210-4D17-A7F5-E15643D07B4D}"/>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5" name="Fußzeilenplatzhalter 4">
            <a:extLst>
              <a:ext uri="{FF2B5EF4-FFF2-40B4-BE49-F238E27FC236}">
                <a16:creationId xmlns:a16="http://schemas.microsoft.com/office/drawing/2014/main" id="{4616D092-E9C0-415A-AE04-314F189EBE2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68150E8-096A-4707-AD89-CB78ADE431AF}"/>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213471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9FDF90-893D-4028-976B-C0EF6122CF1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D3195F3-FDFE-4A10-98CA-41834239AF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8214C34-E5CF-4F41-8A09-6C4B3A011327}"/>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5" name="Fußzeilenplatzhalter 4">
            <a:extLst>
              <a:ext uri="{FF2B5EF4-FFF2-40B4-BE49-F238E27FC236}">
                <a16:creationId xmlns:a16="http://schemas.microsoft.com/office/drawing/2014/main" id="{5E543389-3A35-41D9-B37B-1F4AB0D25A1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E841853-A749-43CE-B113-5CB8A9C11E20}"/>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306262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AA329-42FC-42A4-8D43-7A77253AB6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BB6EE6F-0950-45DE-AE30-F8DD3AB9538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AAE7053-0297-455D-9C75-CFCF989057A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F006962-24F2-4CCF-B0E8-CB0374FB7201}"/>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6" name="Fußzeilenplatzhalter 5">
            <a:extLst>
              <a:ext uri="{FF2B5EF4-FFF2-40B4-BE49-F238E27FC236}">
                <a16:creationId xmlns:a16="http://schemas.microsoft.com/office/drawing/2014/main" id="{A520568E-6CCD-4DFF-98DB-553059B6D4E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D67AC50-5964-4526-AC66-7A92A0396ECD}"/>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1823286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F8746-CF01-4046-93CC-5B2A7EB0FA8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E68E8F8-256D-4777-9A40-3B67D59AD5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B514DB6-C468-41B1-9AC0-49A9BDD0C7E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A33F103-47C9-4FA5-9950-E21F8A5EE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348FCCF-D4C5-4B4E-A5EC-BE0BF791568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17765BB-9631-4138-99D2-ABD06D7FA8BC}"/>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8" name="Fußzeilenplatzhalter 7">
            <a:extLst>
              <a:ext uri="{FF2B5EF4-FFF2-40B4-BE49-F238E27FC236}">
                <a16:creationId xmlns:a16="http://schemas.microsoft.com/office/drawing/2014/main" id="{1B055345-A271-491B-A135-2223939160F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9937D6-BF11-4C64-9906-2C483C69FE5F}"/>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325296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8BC97-E02E-42D1-9256-D7DC2431F90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C0F3E63-2679-4175-9A0F-0711FD86481A}"/>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4" name="Fußzeilenplatzhalter 3">
            <a:extLst>
              <a:ext uri="{FF2B5EF4-FFF2-40B4-BE49-F238E27FC236}">
                <a16:creationId xmlns:a16="http://schemas.microsoft.com/office/drawing/2014/main" id="{6BE60843-6956-4561-A922-714C3F60237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1C4C51D-CA9A-4691-B155-F15AD530BF05}"/>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182428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DF910E3-028A-4288-A10B-5E681F649E7E}"/>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3" name="Fußzeilenplatzhalter 2">
            <a:extLst>
              <a:ext uri="{FF2B5EF4-FFF2-40B4-BE49-F238E27FC236}">
                <a16:creationId xmlns:a16="http://schemas.microsoft.com/office/drawing/2014/main" id="{48E2F2F5-05CA-4942-B73D-9A3FC210A8E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4249BC7-0176-47C2-BA67-7341287F817A}"/>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29362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E9400-6863-4088-9B76-D89CA162B3A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E958ACA-6374-4C5C-A484-E0AE4EFE30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1D295B8-CF0A-40A6-AB4A-C8088CB3A2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A7F9821-DB48-48DB-9755-7AC5C201BA42}"/>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6" name="Fußzeilenplatzhalter 5">
            <a:extLst>
              <a:ext uri="{FF2B5EF4-FFF2-40B4-BE49-F238E27FC236}">
                <a16:creationId xmlns:a16="http://schemas.microsoft.com/office/drawing/2014/main" id="{FFCB24A3-987D-4EEC-97DA-D741A867330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934EC1D-37B9-4ECD-9CCE-FBAA22DD4640}"/>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288132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FCF9AF-FF6C-42B1-AC63-4E87B4D6FCF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69A5290-AF25-427A-8B76-70DBF43B8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7A68439-15B8-45F2-95AD-D709B244BA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6CBBAE3-5EE7-4D00-9800-65CF479C464D}"/>
              </a:ext>
            </a:extLst>
          </p:cNvPr>
          <p:cNvSpPr>
            <a:spLocks noGrp="1"/>
          </p:cNvSpPr>
          <p:nvPr>
            <p:ph type="dt" sz="half" idx="10"/>
          </p:nvPr>
        </p:nvSpPr>
        <p:spPr/>
        <p:txBody>
          <a:bodyPr/>
          <a:lstStyle/>
          <a:p>
            <a:fld id="{B71C4D24-2F1C-4C48-81BE-6C97821DDFB7}" type="datetimeFigureOut">
              <a:rPr lang="de-DE" smtClean="0"/>
              <a:t>21.05.2021</a:t>
            </a:fld>
            <a:endParaRPr lang="de-DE"/>
          </a:p>
        </p:txBody>
      </p:sp>
      <p:sp>
        <p:nvSpPr>
          <p:cNvPr id="6" name="Fußzeilenplatzhalter 5">
            <a:extLst>
              <a:ext uri="{FF2B5EF4-FFF2-40B4-BE49-F238E27FC236}">
                <a16:creationId xmlns:a16="http://schemas.microsoft.com/office/drawing/2014/main" id="{6AC68933-29FD-4269-A135-2C0AF56C649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34693EE-AB89-44B8-AAE9-45608173D560}"/>
              </a:ext>
            </a:extLst>
          </p:cNvPr>
          <p:cNvSpPr>
            <a:spLocks noGrp="1"/>
          </p:cNvSpPr>
          <p:nvPr>
            <p:ph type="sldNum" sz="quarter" idx="12"/>
          </p:nvPr>
        </p:nvSpPr>
        <p:spPr/>
        <p:txBody>
          <a:bodyPr/>
          <a:lstStyle/>
          <a:p>
            <a:fld id="{E05E5DBC-3FFD-4AC0-883D-04A3908254A1}" type="slidenum">
              <a:rPr lang="de-DE" smtClean="0"/>
              <a:t>‹Nr.›</a:t>
            </a:fld>
            <a:endParaRPr lang="de-DE"/>
          </a:p>
        </p:txBody>
      </p:sp>
    </p:spTree>
    <p:extLst>
      <p:ext uri="{BB962C8B-B14F-4D97-AF65-F5344CB8AC3E}">
        <p14:creationId xmlns:p14="http://schemas.microsoft.com/office/powerpoint/2010/main" val="16247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B0381DB-51B9-4310-9EB9-3397B9C1FF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05ED971-9D93-435D-85CE-64CBEAB18F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1BDA3E5-F864-4C0E-B6AC-951EB8A21B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C4D24-2F1C-4C48-81BE-6C97821DDFB7}" type="datetimeFigureOut">
              <a:rPr lang="de-DE" smtClean="0"/>
              <a:t>21.05.2021</a:t>
            </a:fld>
            <a:endParaRPr lang="de-DE"/>
          </a:p>
        </p:txBody>
      </p:sp>
      <p:sp>
        <p:nvSpPr>
          <p:cNvPr id="5" name="Fußzeilenplatzhalter 4">
            <a:extLst>
              <a:ext uri="{FF2B5EF4-FFF2-40B4-BE49-F238E27FC236}">
                <a16:creationId xmlns:a16="http://schemas.microsoft.com/office/drawing/2014/main" id="{AD15B851-384C-4597-AD3A-E0CCC4815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04C6B3C-05DE-4253-93BF-F14F5196B2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E5DBC-3FFD-4AC0-883D-04A3908254A1}" type="slidenum">
              <a:rPr lang="de-DE" smtClean="0"/>
              <a:t>‹Nr.›</a:t>
            </a:fld>
            <a:endParaRPr lang="de-DE"/>
          </a:p>
        </p:txBody>
      </p:sp>
    </p:spTree>
    <p:extLst>
      <p:ext uri="{BB962C8B-B14F-4D97-AF65-F5344CB8AC3E}">
        <p14:creationId xmlns:p14="http://schemas.microsoft.com/office/powerpoint/2010/main" val="291322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cs.microsoft.com/en-us/microsoft-365/compliance/information-protection?view=o365-worldwide" TargetMode="External"/><Relationship Id="rId13" Type="http://schemas.openxmlformats.org/officeDocument/2006/relationships/hyperlink" Target="https://blogs.microsoft.com/on-the-issues/2020/11/19/defending-your-data-edpb-gdpr/" TargetMode="External"/><Relationship Id="rId18" Type="http://schemas.openxmlformats.org/officeDocument/2006/relationships/hyperlink" Target="https://www.microsoft.com/en-us/corporate-responsibility/law-enforcement-requests-report" TargetMode="External"/><Relationship Id="rId3" Type="http://schemas.openxmlformats.org/officeDocument/2006/relationships/hyperlink" Target="https://www.microsoft.com/en-us/microsoft-365/business/multi-geo-capabilities" TargetMode="External"/><Relationship Id="rId7" Type="http://schemas.openxmlformats.org/officeDocument/2006/relationships/hyperlink" Target="https://www.microsoft.com/en-us/msservices/unified-support-solutions" TargetMode="External"/><Relationship Id="rId12" Type="http://schemas.openxmlformats.org/officeDocument/2006/relationships/hyperlink" Target="https://blogs.microsoft.com/eupolicy/2020/07/16/assuring-customers-about-cross-border-data-flows/" TargetMode="External"/><Relationship Id="rId17" Type="http://schemas.openxmlformats.org/officeDocument/2006/relationships/hyperlink" Target="https://blogs.microsoft.com/on-the-issues/2021/01/05/secrecy-orders-protection-enterprise-data/" TargetMode="External"/><Relationship Id="rId2" Type="http://schemas.openxmlformats.org/officeDocument/2006/relationships/notesSlide" Target="../notesSlides/notesSlide1.xml"/><Relationship Id="rId16" Type="http://schemas.openxmlformats.org/officeDocument/2006/relationships/hyperlink" Target="https://blogs.microsoft.com/on-the-issues/2018/04/03/the-cloud-act-is-an-important-step-forward-but-now-more-steps-need-to-follow/" TargetMode="External"/><Relationship Id="rId1" Type="http://schemas.openxmlformats.org/officeDocument/2006/relationships/slideLayout" Target="../slideLayouts/slideLayout2.xml"/><Relationship Id="rId6" Type="http://schemas.openxmlformats.org/officeDocument/2006/relationships/hyperlink" Target="https://docs.microsoft.com/en-us/microsoft-365/compliance/customer-lockbox-requests?" TargetMode="External"/><Relationship Id="rId11" Type="http://schemas.openxmlformats.org/officeDocument/2006/relationships/hyperlink" Target="https://www.microsoftvolumelicensing.com/DocumentSearch.aspx?Mode=3&amp;DocumentTypeId=67" TargetMode="External"/><Relationship Id="rId5" Type="http://schemas.openxmlformats.org/officeDocument/2006/relationships/hyperlink" Target="https://docs.microsoft.com/en-us/deployoffice/privacy/connected-experiences" TargetMode="External"/><Relationship Id="rId15" Type="http://schemas.openxmlformats.org/officeDocument/2006/relationships/hyperlink" Target="https://blogs.microsoft.com/eupolicy/2021/05/06/eu-data-boundary/" TargetMode="External"/><Relationship Id="rId10" Type="http://schemas.openxmlformats.org/officeDocument/2006/relationships/hyperlink" Target="https://docs.microsoft.com/en-us/microsoft-365/compliance/double-key-encryption?view=o365-worldwide" TargetMode="External"/><Relationship Id="rId19" Type="http://schemas.openxmlformats.org/officeDocument/2006/relationships/hyperlink" Target="mailto:berndv@microsoft.com" TargetMode="External"/><Relationship Id="rId4" Type="http://schemas.openxmlformats.org/officeDocument/2006/relationships/hyperlink" Target="https://support.microsoft.com/en-us/office/diagnostic-data-in-office-f409137d-15d3-4803-a8ae-d26fcbfc91dd" TargetMode="External"/><Relationship Id="rId9" Type="http://schemas.openxmlformats.org/officeDocument/2006/relationships/hyperlink" Target="https://docs.microsoft.com/en-us/microsoft-365/compliance/encryption?view=o365-worldwide" TargetMode="External"/><Relationship Id="rId14" Type="http://schemas.openxmlformats.org/officeDocument/2006/relationships/hyperlink" Target="https://www.datenschutz-bayern.de/presse/201120_PM_MS_LfD_LD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17C0E8-052A-48A3-A932-C7E022DC5B92}"/>
              </a:ext>
            </a:extLst>
          </p:cNvPr>
          <p:cNvSpPr>
            <a:spLocks noGrp="1"/>
          </p:cNvSpPr>
          <p:nvPr>
            <p:ph type="title"/>
          </p:nvPr>
        </p:nvSpPr>
        <p:spPr>
          <a:xfrm>
            <a:off x="352097" y="262760"/>
            <a:ext cx="11001703" cy="593834"/>
          </a:xfrm>
        </p:spPr>
        <p:txBody>
          <a:bodyPr>
            <a:normAutofit/>
          </a:bodyPr>
          <a:lstStyle/>
          <a:p>
            <a:r>
              <a:rPr lang="de-DE" sz="2400" dirty="0"/>
              <a:t>Ein risikobasierter Ansatz für eine Rechtfertigung der Nutzung der Microsoft-Cloud</a:t>
            </a:r>
            <a:endParaRPr lang="de-DE" sz="2400" dirty="0">
              <a:solidFill>
                <a:schemeClr val="accent1"/>
              </a:solidFill>
            </a:endParaRPr>
          </a:p>
        </p:txBody>
      </p:sp>
      <p:sp>
        <p:nvSpPr>
          <p:cNvPr id="3" name="Inhaltsplatzhalter 2">
            <a:extLst>
              <a:ext uri="{FF2B5EF4-FFF2-40B4-BE49-F238E27FC236}">
                <a16:creationId xmlns:a16="http://schemas.microsoft.com/office/drawing/2014/main" id="{75587FBB-E454-4C08-8247-0A04E0D26434}"/>
              </a:ext>
            </a:extLst>
          </p:cNvPr>
          <p:cNvSpPr>
            <a:spLocks noGrp="1"/>
          </p:cNvSpPr>
          <p:nvPr>
            <p:ph idx="1"/>
          </p:nvPr>
        </p:nvSpPr>
        <p:spPr>
          <a:xfrm>
            <a:off x="4122956" y="985274"/>
            <a:ext cx="3749393" cy="5327203"/>
          </a:xfrm>
          <a:solidFill>
            <a:schemeClr val="accent1">
              <a:lumMod val="20000"/>
              <a:lumOff val="80000"/>
            </a:schemeClr>
          </a:solidFill>
        </p:spPr>
        <p:txBody>
          <a:bodyPr>
            <a:normAutofit/>
          </a:bodyPr>
          <a:lstStyle/>
          <a:p>
            <a:pPr marL="0" indent="0">
              <a:lnSpc>
                <a:spcPct val="120000"/>
              </a:lnSpc>
              <a:buNone/>
            </a:pPr>
            <a:r>
              <a:rPr lang="de-DE" sz="1400" dirty="0">
                <a:solidFill>
                  <a:schemeClr val="accent1"/>
                </a:solidFill>
              </a:rPr>
              <a:t>Technische Maßnahmen durch den Kunden:</a:t>
            </a:r>
            <a:endParaRPr lang="de-DE" sz="1400" dirty="0"/>
          </a:p>
          <a:p>
            <a:pPr>
              <a:lnSpc>
                <a:spcPct val="120000"/>
              </a:lnSpc>
            </a:pPr>
            <a:r>
              <a:rPr lang="de-DE" sz="1400" dirty="0"/>
              <a:t>Selbstbestimmung der </a:t>
            </a:r>
            <a:r>
              <a:rPr lang="de-DE" sz="1400" dirty="0" err="1"/>
              <a:t>Tenant</a:t>
            </a:r>
            <a:r>
              <a:rPr lang="de-DE" sz="1400" dirty="0"/>
              <a:t>-Lokation in der EU oder einem spezifischen Land, ggf. Nutzung von „</a:t>
            </a:r>
            <a:r>
              <a:rPr lang="de-DE" sz="1400" dirty="0">
                <a:hlinkClick r:id="rId3"/>
              </a:rPr>
              <a:t>Multi </a:t>
            </a:r>
            <a:r>
              <a:rPr lang="de-DE" sz="1400" dirty="0" err="1">
                <a:hlinkClick r:id="rId3"/>
              </a:rPr>
              <a:t>Geo</a:t>
            </a:r>
            <a:r>
              <a:rPr lang="de-DE" sz="1400" dirty="0"/>
              <a:t>“ Datenspeicherung bei international tätigen Kunden</a:t>
            </a:r>
          </a:p>
          <a:p>
            <a:pPr>
              <a:lnSpc>
                <a:spcPct val="120000"/>
              </a:lnSpc>
            </a:pPr>
            <a:r>
              <a:rPr lang="de-DE" sz="1400" dirty="0"/>
              <a:t>Konfigurierbare Datenübertragung bei </a:t>
            </a:r>
            <a:r>
              <a:rPr lang="de-DE" sz="1400" dirty="0">
                <a:hlinkClick r:id="rId4"/>
              </a:rPr>
              <a:t>Diagnosedaten</a:t>
            </a:r>
            <a:r>
              <a:rPr lang="de-DE" sz="1400" dirty="0"/>
              <a:t> und </a:t>
            </a:r>
            <a:r>
              <a:rPr lang="de-DE" sz="1400" dirty="0">
                <a:hlinkClick r:id="rId5"/>
              </a:rPr>
              <a:t>verbundenen Diensten</a:t>
            </a:r>
            <a:r>
              <a:rPr lang="de-DE" sz="1400" dirty="0"/>
              <a:t>. Diagnosedaten werden zudem nur pseudonymisiert an Microsoft übertragen nach </a:t>
            </a:r>
            <a:r>
              <a:rPr lang="fr-FR" sz="1400" dirty="0"/>
              <a:t>ISO/IEC 19944:2017, section 8.3.3.</a:t>
            </a:r>
            <a:endParaRPr lang="de-DE" sz="1400" dirty="0"/>
          </a:p>
          <a:p>
            <a:pPr>
              <a:lnSpc>
                <a:spcPct val="120000"/>
              </a:lnSpc>
            </a:pPr>
            <a:r>
              <a:rPr lang="de-DE" sz="1400" dirty="0"/>
              <a:t>Veto für vom Kunden initiierte Support-Zugriffe auf Daten durch </a:t>
            </a:r>
            <a:r>
              <a:rPr lang="de-DE" sz="1400" dirty="0">
                <a:hlinkClick r:id="rId6"/>
              </a:rPr>
              <a:t>Customer </a:t>
            </a:r>
            <a:r>
              <a:rPr lang="de-DE" sz="1400" dirty="0" err="1">
                <a:hlinkClick r:id="rId6"/>
              </a:rPr>
              <a:t>Lockbox</a:t>
            </a:r>
            <a:r>
              <a:rPr lang="de-DE" sz="1400" dirty="0"/>
              <a:t> und durch persönlich zugewiesene Support- bzw. Consulting-Mitarbeiter (</a:t>
            </a:r>
            <a:r>
              <a:rPr lang="de-DE" sz="1400" dirty="0">
                <a:hlinkClick r:id="rId7"/>
              </a:rPr>
              <a:t>Unified Support</a:t>
            </a:r>
            <a:r>
              <a:rPr lang="de-DE" sz="1400" dirty="0"/>
              <a:t>)</a:t>
            </a:r>
          </a:p>
          <a:p>
            <a:pPr>
              <a:lnSpc>
                <a:spcPct val="120000"/>
              </a:lnSpc>
            </a:pPr>
            <a:r>
              <a:rPr lang="de-DE" sz="1400" dirty="0">
                <a:hlinkClick r:id="rId8"/>
              </a:rPr>
              <a:t>Datenklassifizierung</a:t>
            </a:r>
            <a:r>
              <a:rPr lang="de-DE" sz="1400" dirty="0"/>
              <a:t> und </a:t>
            </a:r>
            <a:r>
              <a:rPr lang="de-DE" sz="1400" dirty="0">
                <a:hlinkClick r:id="rId9"/>
              </a:rPr>
              <a:t>Verschlüsselung</a:t>
            </a:r>
            <a:r>
              <a:rPr lang="de-DE" sz="1400" dirty="0"/>
              <a:t> von besonders sensitiven Daten bis hin zu </a:t>
            </a:r>
            <a:r>
              <a:rPr lang="en-US" sz="1400" dirty="0">
                <a:sym typeface="Wingdings" panose="05000000000000000000" pitchFamily="2" charset="2"/>
                <a:hlinkClick r:id="rId10"/>
              </a:rPr>
              <a:t>Double Key Encryption</a:t>
            </a:r>
            <a:r>
              <a:rPr lang="en-US" sz="1400" dirty="0">
                <a:sym typeface="Wingdings" panose="05000000000000000000" pitchFamily="2" charset="2"/>
              </a:rPr>
              <a:t> </a:t>
            </a:r>
            <a:r>
              <a:rPr lang="en-US" sz="1400" dirty="0" err="1">
                <a:sym typeface="Wingdings" panose="05000000000000000000" pitchFamily="2" charset="2"/>
              </a:rPr>
              <a:t>für</a:t>
            </a:r>
            <a:r>
              <a:rPr lang="en-US" sz="1400" dirty="0">
                <a:sym typeface="Wingdings" panose="05000000000000000000" pitchFamily="2" charset="2"/>
              </a:rPr>
              <a:t> </a:t>
            </a:r>
            <a:r>
              <a:rPr lang="en-US" sz="1400" dirty="0" err="1">
                <a:sym typeface="Wingdings" panose="05000000000000000000" pitchFamily="2" charset="2"/>
              </a:rPr>
              <a:t>geheime</a:t>
            </a:r>
            <a:r>
              <a:rPr lang="en-US" sz="1400" dirty="0">
                <a:sym typeface="Wingdings" panose="05000000000000000000" pitchFamily="2" charset="2"/>
              </a:rPr>
              <a:t> </a:t>
            </a:r>
            <a:r>
              <a:rPr lang="en-US" sz="1400" dirty="0" err="1">
                <a:sym typeface="Wingdings" panose="05000000000000000000" pitchFamily="2" charset="2"/>
              </a:rPr>
              <a:t>Daten</a:t>
            </a:r>
            <a:r>
              <a:rPr lang="de-DE" sz="1400" dirty="0"/>
              <a:t> </a:t>
            </a:r>
          </a:p>
        </p:txBody>
      </p:sp>
      <p:sp>
        <p:nvSpPr>
          <p:cNvPr id="4" name="Inhaltsplatzhalter 2">
            <a:extLst>
              <a:ext uri="{FF2B5EF4-FFF2-40B4-BE49-F238E27FC236}">
                <a16:creationId xmlns:a16="http://schemas.microsoft.com/office/drawing/2014/main" id="{DE8B0B1A-EDF6-4E0E-8F8F-85EB4B92C8F7}"/>
              </a:ext>
            </a:extLst>
          </p:cNvPr>
          <p:cNvSpPr txBox="1">
            <a:spLocks/>
          </p:cNvSpPr>
          <p:nvPr/>
        </p:nvSpPr>
        <p:spPr>
          <a:xfrm>
            <a:off x="311727" y="985274"/>
            <a:ext cx="3624397" cy="5327203"/>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de-DE" sz="1400" dirty="0">
                <a:solidFill>
                  <a:srgbClr val="00B050"/>
                </a:solidFill>
              </a:rPr>
              <a:t>Rechtliche Maßnahmen durch Microsoft:</a:t>
            </a:r>
          </a:p>
          <a:p>
            <a:pPr marL="0" indent="0">
              <a:lnSpc>
                <a:spcPct val="120000"/>
              </a:lnSpc>
              <a:buNone/>
            </a:pPr>
            <a:r>
              <a:rPr lang="de-DE" sz="1400" dirty="0"/>
              <a:t>Update der </a:t>
            </a:r>
            <a:r>
              <a:rPr lang="de-DE" sz="1400" dirty="0">
                <a:hlinkClick r:id="rId11"/>
              </a:rPr>
              <a:t>Datenschutzbestimmungen</a:t>
            </a:r>
            <a:r>
              <a:rPr lang="de-DE" sz="1400" dirty="0"/>
              <a:t>, verfügbar zu bestehenden Verträgen über ein Amendment:</a:t>
            </a:r>
          </a:p>
          <a:p>
            <a:pPr>
              <a:lnSpc>
                <a:spcPct val="120000"/>
              </a:lnSpc>
            </a:pPr>
            <a:r>
              <a:rPr lang="de-DE" sz="1400" dirty="0"/>
              <a:t>Vollständige </a:t>
            </a:r>
            <a:r>
              <a:rPr lang="de-DE" sz="1400" dirty="0">
                <a:hlinkClick r:id="rId12"/>
              </a:rPr>
              <a:t>Umstellung der Datentransfers</a:t>
            </a:r>
            <a:r>
              <a:rPr lang="de-DE" sz="1400" dirty="0"/>
              <a:t> auf EU-Standardvertragsklauseln, zu Kunden und im Innenverhältnis</a:t>
            </a:r>
          </a:p>
          <a:p>
            <a:pPr>
              <a:lnSpc>
                <a:spcPct val="120000"/>
              </a:lnSpc>
            </a:pPr>
            <a:r>
              <a:rPr lang="de-DE" sz="1400" dirty="0"/>
              <a:t>Neue </a:t>
            </a:r>
            <a:r>
              <a:rPr lang="de-DE" sz="1400" dirty="0">
                <a:hlinkClick r:id="rId13"/>
              </a:rPr>
              <a:t>Zusicherung</a:t>
            </a:r>
            <a:r>
              <a:rPr lang="de-DE" sz="1400" dirty="0"/>
              <a:t>, dass jede nicht gerichtlich geklärte Datenabfrage gerichtlich geklärt wird (wo möglich) und möglicher Schadenersatz</a:t>
            </a:r>
            <a:br>
              <a:rPr lang="de-DE" sz="1400" dirty="0"/>
            </a:br>
            <a:r>
              <a:rPr lang="de-DE" sz="1400" dirty="0">
                <a:sym typeface="Wingdings" panose="05000000000000000000" pitchFamily="2" charset="2"/>
              </a:rPr>
              <a:t> dazu gab es positive Reaktionen einiger Datenschutz-Behörden: </a:t>
            </a:r>
            <a:br>
              <a:rPr lang="de-DE" sz="1400" dirty="0">
                <a:sym typeface="Wingdings" panose="05000000000000000000" pitchFamily="2" charset="2"/>
              </a:rPr>
            </a:br>
            <a:r>
              <a:rPr lang="de-DE" sz="800" dirty="0">
                <a:sym typeface="Wingdings" panose="05000000000000000000" pitchFamily="2" charset="2"/>
                <a:hlinkClick r:id="rId14"/>
              </a:rPr>
              <a:t>https://www.datenschutz-bayern.de/presse/201120_PM_MS_LfD_LDA.pdf</a:t>
            </a:r>
            <a:r>
              <a:rPr lang="de-DE" sz="800" dirty="0">
                <a:sym typeface="Wingdings" panose="05000000000000000000" pitchFamily="2" charset="2"/>
              </a:rPr>
              <a:t> </a:t>
            </a:r>
          </a:p>
          <a:p>
            <a:pPr marL="0" indent="0">
              <a:lnSpc>
                <a:spcPct val="120000"/>
              </a:lnSpc>
              <a:buNone/>
            </a:pPr>
            <a:r>
              <a:rPr lang="de-DE" sz="1400" dirty="0">
                <a:sym typeface="Wingdings" panose="05000000000000000000" pitchFamily="2" charset="2"/>
                <a:hlinkClick r:id="rId15"/>
              </a:rPr>
              <a:t>Regionalisierung der Online-Dienste </a:t>
            </a:r>
            <a:r>
              <a:rPr lang="de-DE" sz="1400" dirty="0">
                <a:sym typeface="Wingdings" panose="05000000000000000000" pitchFamily="2" charset="2"/>
              </a:rPr>
              <a:t>in der EU bis Ende 2022 hinsichtlich Speicherung und Verarbeitung</a:t>
            </a:r>
          </a:p>
        </p:txBody>
      </p:sp>
      <p:sp>
        <p:nvSpPr>
          <p:cNvPr id="5" name="Inhaltsplatzhalter 2">
            <a:extLst>
              <a:ext uri="{FF2B5EF4-FFF2-40B4-BE49-F238E27FC236}">
                <a16:creationId xmlns:a16="http://schemas.microsoft.com/office/drawing/2014/main" id="{47C0B227-6BB7-46E2-9E0A-286734513FFC}"/>
              </a:ext>
            </a:extLst>
          </p:cNvPr>
          <p:cNvSpPr txBox="1">
            <a:spLocks/>
          </p:cNvSpPr>
          <p:nvPr/>
        </p:nvSpPr>
        <p:spPr>
          <a:xfrm>
            <a:off x="8059181" y="985274"/>
            <a:ext cx="3880571" cy="5327203"/>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de-DE" sz="1400" dirty="0">
                <a:solidFill>
                  <a:srgbClr val="C00000"/>
                </a:solidFill>
              </a:rPr>
              <a:t>Nützliche Hinweise für einen risikobasierten Ansatz der Nutzung von Microsoft Cloud-Diensten:</a:t>
            </a:r>
          </a:p>
          <a:p>
            <a:pPr>
              <a:lnSpc>
                <a:spcPct val="120000"/>
              </a:lnSpc>
            </a:pPr>
            <a:r>
              <a:rPr lang="de-DE" sz="1400" dirty="0"/>
              <a:t>Hinweis auf die Historie von Microsoft hinsichtlich Handhabung von Datenzugriffsersuchen: </a:t>
            </a:r>
            <a:r>
              <a:rPr lang="de-DE" sz="1400" dirty="0">
                <a:hlinkClick r:id="rId16"/>
              </a:rPr>
              <a:t>4 Gerichtsverfahren gegen US-Regierung seit 2013</a:t>
            </a:r>
            <a:r>
              <a:rPr lang="de-DE" sz="1400" dirty="0"/>
              <a:t> und zuletzt </a:t>
            </a:r>
            <a:r>
              <a:rPr lang="de-DE" sz="1400" dirty="0">
                <a:hlinkClick r:id="rId17"/>
              </a:rPr>
              <a:t>Fortschritte selbst bei geheimen Anfragen</a:t>
            </a:r>
            <a:r>
              <a:rPr lang="de-DE" sz="1400" dirty="0"/>
              <a:t> </a:t>
            </a:r>
            <a:br>
              <a:rPr lang="de-DE" sz="1400" dirty="0"/>
            </a:br>
            <a:r>
              <a:rPr lang="de-DE" sz="1400" dirty="0">
                <a:sym typeface="Wingdings" panose="05000000000000000000" pitchFamily="2" charset="2"/>
              </a:rPr>
              <a:t> keine grundsätzliche „Rechtlosigkeit“ gegen ungerechtfertigte Anfragen</a:t>
            </a:r>
            <a:endParaRPr lang="de-DE" sz="1400" dirty="0"/>
          </a:p>
          <a:p>
            <a:pPr>
              <a:lnSpc>
                <a:spcPct val="120000"/>
              </a:lnSpc>
            </a:pPr>
            <a:r>
              <a:rPr lang="de-DE" sz="1400" dirty="0"/>
              <a:t>Hinweis auf die </a:t>
            </a:r>
            <a:r>
              <a:rPr lang="de-DE" sz="1400" dirty="0">
                <a:hlinkClick r:id="rId18"/>
              </a:rPr>
              <a:t>Transparenzberichte</a:t>
            </a:r>
            <a:r>
              <a:rPr lang="de-DE" sz="1400" dirty="0"/>
              <a:t>, die zeigen, wie wenige Datenzugriffe Microsoft bei Unternehmenskunden tatsächlich zulässt und wie viele auch abgewiesen werden </a:t>
            </a:r>
            <a:r>
              <a:rPr lang="de-DE" sz="1400" dirty="0">
                <a:sym typeface="Wingdings" panose="05000000000000000000" pitchFamily="2" charset="2"/>
              </a:rPr>
              <a:t> kein „massenhafter Zugriff“, sondern nur 1-2 Fälle pro Halbjahr, in denen Microsoft Inhaltsdaten von kommerziellen Unternehmenskunden nach dem CLOUD Act herausgibt*</a:t>
            </a:r>
          </a:p>
          <a:p>
            <a:pPr>
              <a:lnSpc>
                <a:spcPct val="120000"/>
              </a:lnSpc>
            </a:pPr>
            <a:r>
              <a:rPr lang="de-DE" sz="1400">
                <a:sym typeface="Wingdings" panose="05000000000000000000" pitchFamily="2" charset="2"/>
              </a:rPr>
              <a:t>Externe Auditierung </a:t>
            </a:r>
            <a:r>
              <a:rPr lang="de-DE" sz="1400" dirty="0">
                <a:sym typeface="Wingdings" panose="05000000000000000000" pitchFamily="2" charset="2"/>
              </a:rPr>
              <a:t>der Dienste nach Standards </a:t>
            </a:r>
            <a:r>
              <a:rPr lang="de-DE" sz="1400">
                <a:sym typeface="Wingdings" panose="05000000000000000000" pitchFamily="2" charset="2"/>
              </a:rPr>
              <a:t>wie ISO </a:t>
            </a:r>
            <a:r>
              <a:rPr lang="de-DE" sz="1400" dirty="0">
                <a:sym typeface="Wingdings" panose="05000000000000000000" pitchFamily="2" charset="2"/>
              </a:rPr>
              <a:t>27001</a:t>
            </a:r>
            <a:r>
              <a:rPr lang="de-DE" sz="1400">
                <a:sym typeface="Wingdings" panose="05000000000000000000" pitchFamily="2" charset="2"/>
              </a:rPr>
              <a:t>, 27002 und 27018.</a:t>
            </a:r>
            <a:endParaRPr lang="de-DE" sz="1400" dirty="0"/>
          </a:p>
        </p:txBody>
      </p:sp>
      <p:sp>
        <p:nvSpPr>
          <p:cNvPr id="6" name="Textfeld 5">
            <a:extLst>
              <a:ext uri="{FF2B5EF4-FFF2-40B4-BE49-F238E27FC236}">
                <a16:creationId xmlns:a16="http://schemas.microsoft.com/office/drawing/2014/main" id="{E7793A9C-BBFB-4DB9-ADEA-BA7EC821317B}"/>
              </a:ext>
            </a:extLst>
          </p:cNvPr>
          <p:cNvSpPr txBox="1"/>
          <p:nvPr/>
        </p:nvSpPr>
        <p:spPr>
          <a:xfrm>
            <a:off x="257504" y="6364407"/>
            <a:ext cx="10508261" cy="461665"/>
          </a:xfrm>
          <a:prstGeom prst="rect">
            <a:avLst/>
          </a:prstGeom>
          <a:noFill/>
        </p:spPr>
        <p:txBody>
          <a:bodyPr wrap="none" rtlCol="0">
            <a:spAutoFit/>
          </a:bodyPr>
          <a:lstStyle/>
          <a:p>
            <a:r>
              <a:rPr lang="de-DE" sz="1200" dirty="0"/>
              <a:t>Diese Darstellung stellt den Sachstand zum 21.5.2021 dar. Rückfragen an </a:t>
            </a:r>
            <a:r>
              <a:rPr lang="de-DE" sz="1200" dirty="0">
                <a:hlinkClick r:id="rId19"/>
              </a:rPr>
              <a:t>Bernd Vellguth</a:t>
            </a:r>
            <a:endParaRPr lang="de-DE" sz="1200" dirty="0"/>
          </a:p>
          <a:p>
            <a:r>
              <a:rPr lang="de-DE" sz="1200" dirty="0"/>
              <a:t>*) Die Zahl für die Zugriffe nach dem CLOUD Act aus den USA auf Inhaltsdaten von Kunden außerhalb der USA befindet sich in den FAQ zum Thema „CLOUD Act“. </a:t>
            </a:r>
          </a:p>
        </p:txBody>
      </p:sp>
    </p:spTree>
    <p:extLst>
      <p:ext uri="{BB962C8B-B14F-4D97-AF65-F5344CB8AC3E}">
        <p14:creationId xmlns:p14="http://schemas.microsoft.com/office/powerpoint/2010/main" val="357768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0</TotalTime>
  <Words>531</Words>
  <Application>Microsoft Office PowerPoint</Application>
  <PresentationFormat>Breitbild</PresentationFormat>
  <Paragraphs>20</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Segoe UI</vt:lpstr>
      <vt:lpstr>Office</vt:lpstr>
      <vt:lpstr>Ein risikobasierter Ansatz für eine Rechtfertigung der Nutzung der Microsoft-Cloud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 risikobasierter Ansatz für eine Rechtfertigung der Nutzung der Microsoft-Cloud</dc:title>
  <dc:creator>Bernd Vellguth</dc:creator>
  <cp:lastModifiedBy>Bernd Vellguth</cp:lastModifiedBy>
  <cp:revision>3</cp:revision>
  <dcterms:created xsi:type="dcterms:W3CDTF">2021-05-21T18:46:26Z</dcterms:created>
  <dcterms:modified xsi:type="dcterms:W3CDTF">2021-05-21T19:13:45Z</dcterms:modified>
</cp:coreProperties>
</file>